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7EDB"/>
    <a:srgbClr val="37A9DE"/>
    <a:srgbClr val="84E291"/>
    <a:srgbClr val="FFC400"/>
    <a:srgbClr val="FFE100"/>
    <a:srgbClr val="FFF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277634-902B-4314-2CF3-C3D7A14B458C}" v="403" dt="2024-10-07T08:19:34.279"/>
    <p1510:client id="{50686E3D-792F-C4E8-2CC0-CDF59D0728D1}" v="691" dt="2024-10-07T10:25:36.064"/>
    <p1510:client id="{8D58C577-898E-8840-1438-C7BADEA44222}" v="1058" dt="2024-10-07T09:44:43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 descr="Et billede, der indeholder udendørs, træ, sky, plante&#10;&#10;Beskrivelsen er genereret automatisk">
            <a:extLst>
              <a:ext uri="{FF2B5EF4-FFF2-40B4-BE49-F238E27FC236}">
                <a16:creationId xmlns:a16="http://schemas.microsoft.com/office/drawing/2014/main" id="{EA2318F6-396F-CBF1-59E5-F384BED1B0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67" r="23112" b="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91E93DC-38D3-3DE6-2DF7-B68D889E6E9D}"/>
              </a:ext>
            </a:extLst>
          </p:cNvPr>
          <p:cNvSpPr/>
          <p:nvPr/>
        </p:nvSpPr>
        <p:spPr>
          <a:xfrm>
            <a:off x="-544426" y="-538225"/>
            <a:ext cx="1777004" cy="1751250"/>
          </a:xfrm>
          <a:prstGeom prst="ellipse">
            <a:avLst/>
          </a:prstGeom>
          <a:solidFill>
            <a:srgbClr val="37A9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6137" y="2302083"/>
            <a:ext cx="3973385" cy="2248847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200"/>
              <a:t>Næsby Skole</a:t>
            </a:r>
            <a:br>
              <a:rPr lang="en-US" sz="5200"/>
            </a:br>
            <a:r>
              <a:rPr lang="en-US" sz="4800"/>
              <a:t>Redesign </a:t>
            </a:r>
            <a:r>
              <a:rPr lang="en-US" sz="4800" err="1"/>
              <a:t>af</a:t>
            </a:r>
            <a:r>
              <a:rPr lang="en-US" sz="4800"/>
              <a:t> hjemmeside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A4165A0-B68C-E676-FF1C-511C56411B17}"/>
              </a:ext>
            </a:extLst>
          </p:cNvPr>
          <p:cNvSpPr/>
          <p:nvPr/>
        </p:nvSpPr>
        <p:spPr>
          <a:xfrm>
            <a:off x="1245121" y="5719411"/>
            <a:ext cx="934185" cy="896887"/>
          </a:xfrm>
          <a:prstGeom prst="ellipse">
            <a:avLst/>
          </a:prstGeom>
          <a:solidFill>
            <a:srgbClr val="84E2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0577F-1DC6-D5DB-0DE2-B5D19EFA7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Introduktion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2B71A-156D-575A-59FA-BCE433993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Ø"/>
            </a:pPr>
            <a:r>
              <a:rPr lang="en-US" err="1"/>
              <a:t>Hvem</a:t>
            </a:r>
            <a:r>
              <a:rPr lang="en-US"/>
              <a:t> er vi?</a:t>
            </a:r>
            <a:endParaRPr lang="da-DK"/>
          </a:p>
          <a:p>
            <a:pPr>
              <a:buFont typeface="Wingdings" panose="020B0604020202020204" pitchFamily="34" charset="0"/>
              <a:buChar char="Ø"/>
            </a:pPr>
            <a:endParaRPr lang="en-US"/>
          </a:p>
          <a:p>
            <a:pPr>
              <a:buFont typeface="Wingdings" panose="020B0604020202020204" pitchFamily="34" charset="0"/>
              <a:buChar char="Ø"/>
            </a:pPr>
            <a:r>
              <a:rPr lang="en-US" err="1"/>
              <a:t>Hvorfor</a:t>
            </a:r>
            <a:r>
              <a:rPr lang="en-US"/>
              <a:t> redesign?</a:t>
            </a:r>
          </a:p>
          <a:p>
            <a:pPr marL="0" indent="0">
              <a:buNone/>
            </a:pPr>
            <a:r>
              <a:rPr lang="en-US"/>
              <a:t>  </a:t>
            </a:r>
            <a:r>
              <a:rPr lang="en-US" err="1"/>
              <a:t>Brugerundersøgelse</a:t>
            </a:r>
            <a:endParaRPr lang="en-US"/>
          </a:p>
          <a:p>
            <a:pPr marL="0" indent="0">
              <a:buNone/>
            </a:pPr>
            <a:r>
              <a:rPr lang="en-US"/>
              <a:t>  </a:t>
            </a:r>
            <a:r>
              <a:rPr lang="en-US" err="1"/>
              <a:t>Målgruppen</a:t>
            </a:r>
            <a:endParaRPr lang="en-US"/>
          </a:p>
          <a:p>
            <a:pPr>
              <a:buFont typeface="Wingdings" panose="020B0604020202020204" pitchFamily="34" charset="0"/>
              <a:buChar char="Ø"/>
            </a:pPr>
            <a:endParaRPr lang="en-US"/>
          </a:p>
          <a:p>
            <a:pPr marL="0" indent="0">
              <a:buNone/>
            </a:pPr>
            <a:r>
              <a:rPr lang="en-US"/>
              <a:t>  </a:t>
            </a:r>
          </a:p>
        </p:txBody>
      </p:sp>
      <p:pic>
        <p:nvPicPr>
          <p:cNvPr id="4" name="Billede 3" descr="Et billede, der indeholder skitse, tegning, Stregtegning, illustration/afbildning&#10;&#10;Beskrivelsen er genereret automatisk">
            <a:extLst>
              <a:ext uri="{FF2B5EF4-FFF2-40B4-BE49-F238E27FC236}">
                <a16:creationId xmlns:a16="http://schemas.microsoft.com/office/drawing/2014/main" id="{E65763AE-957A-AA42-AC54-35949418E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109" y="874745"/>
            <a:ext cx="4310889" cy="41148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AB122C4-2989-56D9-AB70-EC2212D86DB1}"/>
              </a:ext>
            </a:extLst>
          </p:cNvPr>
          <p:cNvSpPr/>
          <p:nvPr/>
        </p:nvSpPr>
        <p:spPr>
          <a:xfrm>
            <a:off x="10144309" y="4492059"/>
            <a:ext cx="1777004" cy="1751250"/>
          </a:xfrm>
          <a:prstGeom prst="ellipse">
            <a:avLst/>
          </a:prstGeom>
          <a:solidFill>
            <a:srgbClr val="37A9DE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242C10-D34A-7C86-5D2D-186F225EA4BE}"/>
              </a:ext>
            </a:extLst>
          </p:cNvPr>
          <p:cNvSpPr/>
          <p:nvPr/>
        </p:nvSpPr>
        <p:spPr>
          <a:xfrm>
            <a:off x="3808210" y="142957"/>
            <a:ext cx="1777004" cy="17512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9727C-B75E-C68B-40B9-335E1A48605A}"/>
              </a:ext>
            </a:extLst>
          </p:cNvPr>
          <p:cNvSpPr/>
          <p:nvPr/>
        </p:nvSpPr>
        <p:spPr>
          <a:xfrm>
            <a:off x="-636790" y="5627048"/>
            <a:ext cx="1777004" cy="17512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4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FD0580-F54A-AE56-01B7-D59390A82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05723"/>
          </a:xfrm>
        </p:spPr>
        <p:txBody>
          <a:bodyPr/>
          <a:lstStyle/>
          <a:p>
            <a:pPr algn="l">
              <a:spcBef>
                <a:spcPts val="1000"/>
              </a:spcBef>
            </a:pPr>
            <a:r>
              <a:rPr lang="en-US" sz="4400" b="1" err="1">
                <a:latin typeface="Aptos"/>
              </a:rPr>
              <a:t>Formålet</a:t>
            </a:r>
            <a:r>
              <a:rPr lang="en-US" sz="4400" b="1">
                <a:latin typeface="Aptos"/>
              </a:rPr>
              <a:t> med et redesign</a:t>
            </a:r>
            <a:endParaRPr lang="da-DK" sz="4400" b="1"/>
          </a:p>
          <a:p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F4416AF-5B17-15DE-D388-9356FC250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6143" y="2039161"/>
            <a:ext cx="8553061" cy="321863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457200" algn="l">
              <a:buChar char="•"/>
            </a:pPr>
            <a:r>
              <a:rPr lang="en-US" sz="2800"/>
              <a:t>At </a:t>
            </a:r>
            <a:r>
              <a:rPr lang="en-US" sz="2800" err="1"/>
              <a:t>identificere</a:t>
            </a:r>
            <a:r>
              <a:rPr lang="en-US" sz="2800"/>
              <a:t> </a:t>
            </a:r>
            <a:r>
              <a:rPr lang="en-US" sz="2800" err="1"/>
              <a:t>udfordringer</a:t>
            </a:r>
            <a:r>
              <a:rPr lang="en-US" sz="2800"/>
              <a:t>/</a:t>
            </a:r>
            <a:r>
              <a:rPr lang="en-US" sz="2800" err="1"/>
              <a:t>problemer</a:t>
            </a:r>
            <a:endParaRPr lang="da-DK" err="1"/>
          </a:p>
          <a:p>
            <a:pPr algn="l"/>
            <a:endParaRPr lang="en-US" sz="2800"/>
          </a:p>
          <a:p>
            <a:pPr marL="457200" indent="-457200" algn="l">
              <a:buChar char="•"/>
            </a:pPr>
            <a:r>
              <a:rPr lang="en-US" sz="2800"/>
              <a:t>At </a:t>
            </a:r>
            <a:r>
              <a:rPr lang="en-US" sz="2800" err="1"/>
              <a:t>afklare</a:t>
            </a:r>
            <a:r>
              <a:rPr lang="en-US" sz="2800"/>
              <a:t> om det </a:t>
            </a:r>
            <a:r>
              <a:rPr lang="en-US" sz="2800" err="1"/>
              <a:t>visuelle</a:t>
            </a:r>
            <a:r>
              <a:rPr lang="en-US" sz="2800"/>
              <a:t> </a:t>
            </a:r>
            <a:r>
              <a:rPr lang="en-US" sz="2800" err="1"/>
              <a:t>udtryk</a:t>
            </a:r>
            <a:r>
              <a:rPr lang="en-US" sz="2800"/>
              <a:t> passer med </a:t>
            </a:r>
            <a:r>
              <a:rPr lang="en-US" sz="2800" err="1"/>
              <a:t>skolens</a:t>
            </a:r>
            <a:r>
              <a:rPr lang="en-US" sz="2800"/>
              <a:t> </a:t>
            </a:r>
            <a:r>
              <a:rPr lang="en-US" sz="2800" err="1"/>
              <a:t>værdier</a:t>
            </a:r>
            <a:r>
              <a:rPr lang="en-US" sz="2800"/>
              <a:t> </a:t>
            </a:r>
          </a:p>
          <a:p>
            <a:pPr algn="l"/>
            <a:endParaRPr lang="en-US" sz="2800"/>
          </a:p>
          <a:p>
            <a:pPr marL="457200" indent="-457200" algn="l">
              <a:buChar char="•"/>
            </a:pPr>
            <a:r>
              <a:rPr lang="en-US" sz="2800"/>
              <a:t>At </a:t>
            </a:r>
            <a:r>
              <a:rPr lang="en-US" sz="2800" err="1"/>
              <a:t>afklare</a:t>
            </a:r>
            <a:r>
              <a:rPr lang="en-US" sz="2800"/>
              <a:t> om </a:t>
            </a:r>
            <a:r>
              <a:rPr lang="en-US" sz="2800" err="1"/>
              <a:t>brugerne</a:t>
            </a:r>
            <a:r>
              <a:rPr lang="en-US" sz="2800"/>
              <a:t> </a:t>
            </a:r>
            <a:r>
              <a:rPr lang="en-US" sz="2800" err="1"/>
              <a:t>af</a:t>
            </a:r>
            <a:r>
              <a:rPr lang="en-US" sz="2800"/>
              <a:t> </a:t>
            </a:r>
            <a:r>
              <a:rPr lang="en-US" sz="2800" err="1"/>
              <a:t>hjemmesiden</a:t>
            </a:r>
            <a:r>
              <a:rPr lang="en-US" sz="2800"/>
              <a:t> </a:t>
            </a:r>
            <a:r>
              <a:rPr lang="en-US" sz="2800" err="1"/>
              <a:t>får</a:t>
            </a:r>
            <a:r>
              <a:rPr lang="en-US" sz="2800"/>
              <a:t> </a:t>
            </a:r>
            <a:r>
              <a:rPr lang="en-US" sz="2800" err="1"/>
              <a:t>en</a:t>
            </a:r>
            <a:r>
              <a:rPr lang="en-US" sz="2800"/>
              <a:t> </a:t>
            </a:r>
            <a:r>
              <a:rPr lang="en-US" sz="2800" err="1"/>
              <a:t>følelse</a:t>
            </a:r>
            <a:r>
              <a:rPr lang="en-US" sz="2800"/>
              <a:t> </a:t>
            </a:r>
            <a:r>
              <a:rPr lang="en-US" sz="2800" err="1"/>
              <a:t>af</a:t>
            </a:r>
            <a:r>
              <a:rPr lang="en-US" sz="2800"/>
              <a:t> at Næsby Skole er et </a:t>
            </a:r>
            <a:r>
              <a:rPr lang="en-US" sz="2800" err="1"/>
              <a:t>rart</a:t>
            </a:r>
            <a:r>
              <a:rPr lang="en-US" sz="2800"/>
              <a:t> </a:t>
            </a:r>
            <a:r>
              <a:rPr lang="en-US" sz="2800" err="1"/>
              <a:t>sted</a:t>
            </a:r>
            <a:endParaRPr lang="en-US" sz="2800"/>
          </a:p>
          <a:p>
            <a:pPr algn="l"/>
            <a:endParaRPr lang="en-US" sz="2800"/>
          </a:p>
          <a:p>
            <a:endParaRPr lang="da-DK"/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id="{9D74A7D2-5246-6BFB-9938-C0101C8D3EAA}"/>
              </a:ext>
            </a:extLst>
          </p:cNvPr>
          <p:cNvSpPr/>
          <p:nvPr/>
        </p:nvSpPr>
        <p:spPr>
          <a:xfrm>
            <a:off x="635802" y="4644977"/>
            <a:ext cx="1777004" cy="17512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1">
            <a:extLst>
              <a:ext uri="{FF2B5EF4-FFF2-40B4-BE49-F238E27FC236}">
                <a16:creationId xmlns:a16="http://schemas.microsoft.com/office/drawing/2014/main" id="{526D7153-33AA-4158-0E6A-8744A10C064C}"/>
              </a:ext>
            </a:extLst>
          </p:cNvPr>
          <p:cNvSpPr/>
          <p:nvPr/>
        </p:nvSpPr>
        <p:spPr>
          <a:xfrm>
            <a:off x="10184364" y="-597602"/>
            <a:ext cx="2492822" cy="2490159"/>
          </a:xfrm>
          <a:prstGeom prst="ellipse">
            <a:avLst/>
          </a:prstGeom>
          <a:solidFill>
            <a:srgbClr val="F27EDB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13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239FEA-0C00-278A-7B7A-CC1AB252B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Proces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38D3B-5699-7D3E-78C4-CBD970A9E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711" y="2807208"/>
            <a:ext cx="3864429" cy="341071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 lang="en-US" sz="2200"/>
          </a:p>
          <a:p>
            <a:r>
              <a:rPr lang="en-US" err="1"/>
              <a:t>Forslag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redesign</a:t>
            </a:r>
          </a:p>
          <a:p>
            <a:pPr marL="0" indent="0">
              <a:buNone/>
            </a:pPr>
            <a:r>
              <a:rPr lang="en-US"/>
              <a:t> -</a:t>
            </a:r>
            <a:r>
              <a:rPr lang="en-US" err="1"/>
              <a:t>Farvejustering</a:t>
            </a:r>
          </a:p>
          <a:p>
            <a:pPr marL="0" indent="0">
              <a:buNone/>
            </a:pPr>
            <a:r>
              <a:rPr lang="en-US"/>
              <a:t> - </a:t>
            </a:r>
            <a:r>
              <a:rPr lang="en-US" err="1"/>
              <a:t>Visuelle</a:t>
            </a:r>
            <a:r>
              <a:rPr lang="en-US"/>
              <a:t> </a:t>
            </a:r>
            <a:r>
              <a:rPr lang="en-US" err="1"/>
              <a:t>elementer</a:t>
            </a:r>
          </a:p>
          <a:p>
            <a:pPr marL="0" indent="0">
              <a:buNone/>
            </a:pPr>
            <a:r>
              <a:rPr lang="en-US"/>
              <a:t> - </a:t>
            </a:r>
            <a:r>
              <a:rPr lang="en-US" err="1"/>
              <a:t>Optimering</a:t>
            </a:r>
            <a:r>
              <a:rPr lang="en-US"/>
              <a:t> </a:t>
            </a:r>
            <a:r>
              <a:rPr lang="en-US" err="1"/>
              <a:t>af</a:t>
            </a:r>
            <a:r>
              <a:rPr lang="en-US"/>
              <a:t> layout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Prototype</a:t>
            </a:r>
          </a:p>
          <a:p>
            <a:pPr marL="0" indent="0">
              <a:buNone/>
            </a:pPr>
            <a:endParaRPr lang="en-US" sz="2200"/>
          </a:p>
        </p:txBody>
      </p:sp>
      <p:pic>
        <p:nvPicPr>
          <p:cNvPr id="4" name="Billede 3" descr="Et billede, der indeholder tekst, skitse, tegning, håndskrift&#10;&#10;Beskrivelsen er genereret automatisk">
            <a:extLst>
              <a:ext uri="{FF2B5EF4-FFF2-40B4-BE49-F238E27FC236}">
                <a16:creationId xmlns:a16="http://schemas.microsoft.com/office/drawing/2014/main" id="{61C874E4-92AE-130F-749B-32F0B2525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40105"/>
            <a:ext cx="6903720" cy="517779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306B9B4-0D64-33F7-C5D3-3B6090CE6E84}"/>
              </a:ext>
            </a:extLst>
          </p:cNvPr>
          <p:cNvSpPr/>
          <p:nvPr/>
        </p:nvSpPr>
        <p:spPr>
          <a:xfrm>
            <a:off x="10989482" y="5650139"/>
            <a:ext cx="1777004" cy="17512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DFF10-8986-859C-EAB4-70ADE9B387A9}"/>
              </a:ext>
            </a:extLst>
          </p:cNvPr>
          <p:cNvSpPr/>
          <p:nvPr/>
        </p:nvSpPr>
        <p:spPr>
          <a:xfrm>
            <a:off x="2844282" y="5257357"/>
            <a:ext cx="2096271" cy="1930323"/>
          </a:xfrm>
          <a:prstGeom prst="ellipse">
            <a:avLst/>
          </a:prstGeom>
          <a:solidFill>
            <a:srgbClr val="F27EDB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73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house with a red roof&#10;&#10;Description automatically generated">
            <a:extLst>
              <a:ext uri="{FF2B5EF4-FFF2-40B4-BE49-F238E27FC236}">
                <a16:creationId xmlns:a16="http://schemas.microsoft.com/office/drawing/2014/main" id="{1BD0BEC4-4090-AE1B-3ACB-AE0C78041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725" y="2806987"/>
            <a:ext cx="6408733" cy="3970339"/>
          </a:xfrm>
        </p:spPr>
      </p:pic>
      <p:pic>
        <p:nvPicPr>
          <p:cNvPr id="5" name="Picture 4" descr="A yellow and black text&#10;&#10;Description automatically generated">
            <a:extLst>
              <a:ext uri="{FF2B5EF4-FFF2-40B4-BE49-F238E27FC236}">
                <a16:creationId xmlns:a16="http://schemas.microsoft.com/office/drawing/2014/main" id="{5D0A1B6C-6D98-BDB3-0A63-65710120F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635" y="116858"/>
            <a:ext cx="4537365" cy="1174830"/>
          </a:xfrm>
          <a:prstGeom prst="rect">
            <a:avLst/>
          </a:prstGeom>
        </p:spPr>
      </p:pic>
      <p:pic>
        <p:nvPicPr>
          <p:cNvPr id="6" name="Picture 5" descr="A collage of children waving&#10;&#10;Description automatically generated">
            <a:extLst>
              <a:ext uri="{FF2B5EF4-FFF2-40B4-BE49-F238E27FC236}">
                <a16:creationId xmlns:a16="http://schemas.microsoft.com/office/drawing/2014/main" id="{E607DA1B-90EC-7979-C051-E7E09A02A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637" y="1297889"/>
            <a:ext cx="4537367" cy="1341223"/>
          </a:xfrm>
          <a:prstGeom prst="rect">
            <a:avLst/>
          </a:prstGeom>
        </p:spPr>
      </p:pic>
      <p:pic>
        <p:nvPicPr>
          <p:cNvPr id="7" name="Picture 6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96A683CA-C266-8631-C83B-B06F802FE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2635" y="2510143"/>
            <a:ext cx="4537365" cy="2068620"/>
          </a:xfrm>
          <a:prstGeom prst="rect">
            <a:avLst/>
          </a:prstGeom>
        </p:spPr>
      </p:pic>
      <p:pic>
        <p:nvPicPr>
          <p:cNvPr id="8" name="Picture 7" descr="A yellow rectangular object with black text&#10;&#10;Description automatically generated">
            <a:extLst>
              <a:ext uri="{FF2B5EF4-FFF2-40B4-BE49-F238E27FC236}">
                <a16:creationId xmlns:a16="http://schemas.microsoft.com/office/drawing/2014/main" id="{6F56ABF5-8FB9-4410-D1A6-F56F3E21470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238" b="-1190"/>
          <a:stretch/>
        </p:blipFill>
        <p:spPr>
          <a:xfrm>
            <a:off x="6892635" y="5980645"/>
            <a:ext cx="4537365" cy="794278"/>
          </a:xfrm>
          <a:prstGeom prst="rect">
            <a:avLst/>
          </a:prstGeom>
        </p:spPr>
      </p:pic>
      <p:pic>
        <p:nvPicPr>
          <p:cNvPr id="9" name="Picture 8" descr="A yellow and white text&#10;&#10;Description automatically generated">
            <a:extLst>
              <a:ext uri="{FF2B5EF4-FFF2-40B4-BE49-F238E27FC236}">
                <a16:creationId xmlns:a16="http://schemas.microsoft.com/office/drawing/2014/main" id="{B4F35898-0D2C-1A73-D012-BC7AE476C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2636" y="4593039"/>
            <a:ext cx="4537364" cy="1389559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0F603C6D-DC40-3D42-3CA9-D253E95BD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01" y="5697"/>
            <a:ext cx="5514291" cy="1289407"/>
          </a:xfrm>
        </p:spPr>
        <p:txBody>
          <a:bodyPr>
            <a:normAutofit fontScale="90000"/>
          </a:bodyPr>
          <a:lstStyle/>
          <a:p>
            <a:r>
              <a:rPr lang="da-DK"/>
              <a:t>Farver/Visuelle elementer</a:t>
            </a:r>
            <a:endParaRPr lang="en-US"/>
          </a:p>
        </p:txBody>
      </p:sp>
      <p:sp>
        <p:nvSpPr>
          <p:cNvPr id="15" name="Tekstfelt 11">
            <a:extLst>
              <a:ext uri="{FF2B5EF4-FFF2-40B4-BE49-F238E27FC236}">
                <a16:creationId xmlns:a16="http://schemas.microsoft.com/office/drawing/2014/main" id="{40DC6B01-C6A0-AF41-5D0E-C7495876D6F1}"/>
              </a:ext>
            </a:extLst>
          </p:cNvPr>
          <p:cNvSpPr txBox="1"/>
          <p:nvPr/>
        </p:nvSpPr>
        <p:spPr>
          <a:xfrm>
            <a:off x="6092595" y="449661"/>
            <a:ext cx="937927" cy="510778"/>
          </a:xfrm>
          <a:prstGeom prst="round2Diag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a-DK" sz="2400" b="1"/>
              <a:t>Efter</a:t>
            </a:r>
          </a:p>
        </p:txBody>
      </p:sp>
      <p:sp>
        <p:nvSpPr>
          <p:cNvPr id="17" name="Tekstfelt 10">
            <a:extLst>
              <a:ext uri="{FF2B5EF4-FFF2-40B4-BE49-F238E27FC236}">
                <a16:creationId xmlns:a16="http://schemas.microsoft.com/office/drawing/2014/main" id="{711F1B22-F533-E28F-3920-5744D87B320C}"/>
              </a:ext>
            </a:extLst>
          </p:cNvPr>
          <p:cNvSpPr txBox="1"/>
          <p:nvPr/>
        </p:nvSpPr>
        <p:spPr>
          <a:xfrm>
            <a:off x="3215423" y="2695382"/>
            <a:ext cx="694920" cy="510778"/>
          </a:xfrm>
          <a:prstGeom prst="round2Diag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a-DK" sz="2400" b="1"/>
              <a:t>Før</a:t>
            </a:r>
          </a:p>
        </p:txBody>
      </p:sp>
      <p:sp>
        <p:nvSpPr>
          <p:cNvPr id="22" name="Tekstfelt 5">
            <a:extLst>
              <a:ext uri="{FF2B5EF4-FFF2-40B4-BE49-F238E27FC236}">
                <a16:creationId xmlns:a16="http://schemas.microsoft.com/office/drawing/2014/main" id="{D7069449-A7F6-083A-A4FF-124ACB19115F}"/>
              </a:ext>
            </a:extLst>
          </p:cNvPr>
          <p:cNvSpPr txBox="1"/>
          <p:nvPr/>
        </p:nvSpPr>
        <p:spPr>
          <a:xfrm>
            <a:off x="381919" y="964443"/>
            <a:ext cx="5128420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a-DK" sz="2800"/>
              <a:t>Professionel men kedelig</a:t>
            </a:r>
            <a:endParaRPr lang="en-US" err="1"/>
          </a:p>
          <a:p>
            <a:pPr marL="285750" indent="-285750">
              <a:buFont typeface="Arial"/>
              <a:buChar char="•"/>
            </a:pPr>
            <a:r>
              <a:rPr lang="da-DK" sz="2800"/>
              <a:t>Børn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da-DK" sz="2800"/>
              <a:t>Billeder; Bobler, Kasser</a:t>
            </a:r>
          </a:p>
          <a:p>
            <a:pPr marL="285750" indent="-285750">
              <a:buFont typeface="Arial"/>
              <a:buChar char="•"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511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9B0953-E85A-6AA5-876C-000E4567A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Navigation/Menu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4E23963-6A9E-7E36-E45C-E4AE3D7D919C}"/>
              </a:ext>
            </a:extLst>
          </p:cNvPr>
          <p:cNvSpPr txBox="1"/>
          <p:nvPr/>
        </p:nvSpPr>
        <p:spPr>
          <a:xfrm>
            <a:off x="4713350" y="4892427"/>
            <a:ext cx="359548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a-DK" sz="2400"/>
              <a:t>Mange menupunkter</a:t>
            </a:r>
          </a:p>
          <a:p>
            <a:pPr marL="285750" indent="-285750">
              <a:buFont typeface="Arial"/>
              <a:buChar char="•"/>
            </a:pPr>
            <a:r>
              <a:rPr lang="da-DK" sz="2400"/>
              <a:t>Uoverskueligt</a:t>
            </a:r>
          </a:p>
          <a:p>
            <a:pPr marL="285750" indent="-285750">
              <a:buFont typeface="Arial"/>
              <a:buChar char="•"/>
            </a:pPr>
            <a:r>
              <a:rPr lang="da-DK" sz="2400"/>
              <a:t>Forenklet</a:t>
            </a:r>
          </a:p>
          <a:p>
            <a:pPr marL="285750" indent="-285750">
              <a:buFont typeface="Arial"/>
              <a:buChar char="•"/>
            </a:pPr>
            <a:r>
              <a:rPr lang="da-DK" sz="2400"/>
              <a:t>Nemmere</a:t>
            </a:r>
          </a:p>
        </p:txBody>
      </p:sp>
      <p:pic>
        <p:nvPicPr>
          <p:cNvPr id="11" name="Pladsholder til indhold 10" descr="Et billede, der indeholder tekst, skærmbillede, Font/skrifttype, software&#10;&#10;Beskrivelsen er genereret automatisk">
            <a:extLst>
              <a:ext uri="{FF2B5EF4-FFF2-40B4-BE49-F238E27FC236}">
                <a16:creationId xmlns:a16="http://schemas.microsoft.com/office/drawing/2014/main" id="{07620AAC-5A13-3B26-5FC5-CBC1CF80E5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430" t="10126" r="17365" b="48101"/>
          <a:stretch/>
        </p:blipFill>
        <p:spPr>
          <a:xfrm>
            <a:off x="1836587" y="1997596"/>
            <a:ext cx="8539287" cy="709257"/>
          </a:xfrm>
        </p:spPr>
      </p:pic>
      <p:pic>
        <p:nvPicPr>
          <p:cNvPr id="5" name="Picture 4" descr="A yellow rectangular object with black text&#10;&#10;Description automatically generated">
            <a:extLst>
              <a:ext uri="{FF2B5EF4-FFF2-40B4-BE49-F238E27FC236}">
                <a16:creationId xmlns:a16="http://schemas.microsoft.com/office/drawing/2014/main" id="{28265550-9D56-AD23-BCDC-34E5BDC771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911" t="50000" b="909"/>
          <a:stretch/>
        </p:blipFill>
        <p:spPr>
          <a:xfrm>
            <a:off x="1837853" y="3588876"/>
            <a:ext cx="9513723" cy="57929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4BE8AFE-CE7B-C6BE-7FD3-C88DB30FD2F0}"/>
              </a:ext>
            </a:extLst>
          </p:cNvPr>
          <p:cNvSpPr/>
          <p:nvPr/>
        </p:nvSpPr>
        <p:spPr>
          <a:xfrm>
            <a:off x="8226216" y="4888139"/>
            <a:ext cx="1777004" cy="1751250"/>
          </a:xfrm>
          <a:prstGeom prst="ellipse">
            <a:avLst/>
          </a:prstGeom>
          <a:solidFill>
            <a:srgbClr val="37A9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4BE8AFE-CE7B-C6BE-7FD3-C88DB30FD2F0}"/>
              </a:ext>
            </a:extLst>
          </p:cNvPr>
          <p:cNvSpPr/>
          <p:nvPr/>
        </p:nvSpPr>
        <p:spPr>
          <a:xfrm>
            <a:off x="4909906" y="359069"/>
            <a:ext cx="1358441" cy="1332686"/>
          </a:xfrm>
          <a:prstGeom prst="ellipse">
            <a:avLst/>
          </a:prstGeom>
          <a:solidFill>
            <a:srgbClr val="37A9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70C5876-02FB-FA0A-0D9C-408AF107D4BA}"/>
              </a:ext>
            </a:extLst>
          </p:cNvPr>
          <p:cNvSpPr/>
          <p:nvPr/>
        </p:nvSpPr>
        <p:spPr>
          <a:xfrm>
            <a:off x="10934520" y="-619043"/>
            <a:ext cx="1777004" cy="175125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kstfelt 10">
            <a:extLst>
              <a:ext uri="{FF2B5EF4-FFF2-40B4-BE49-F238E27FC236}">
                <a16:creationId xmlns:a16="http://schemas.microsoft.com/office/drawing/2014/main" id="{41709375-0E7A-F62C-8AAD-6CEA13F84562}"/>
              </a:ext>
            </a:extLst>
          </p:cNvPr>
          <p:cNvSpPr txBox="1"/>
          <p:nvPr/>
        </p:nvSpPr>
        <p:spPr>
          <a:xfrm>
            <a:off x="1044877" y="2095019"/>
            <a:ext cx="694920" cy="510778"/>
          </a:xfrm>
          <a:prstGeom prst="round2Diag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a-DK" sz="2400" b="1"/>
              <a:t>Før</a:t>
            </a:r>
          </a:p>
        </p:txBody>
      </p:sp>
      <p:sp>
        <p:nvSpPr>
          <p:cNvPr id="16" name="Tekstfelt 11">
            <a:extLst>
              <a:ext uri="{FF2B5EF4-FFF2-40B4-BE49-F238E27FC236}">
                <a16:creationId xmlns:a16="http://schemas.microsoft.com/office/drawing/2014/main" id="{79746747-3640-BD98-CA63-0613A1E22197}"/>
              </a:ext>
            </a:extLst>
          </p:cNvPr>
          <p:cNvSpPr txBox="1"/>
          <p:nvPr/>
        </p:nvSpPr>
        <p:spPr>
          <a:xfrm>
            <a:off x="837299" y="3649214"/>
            <a:ext cx="903291" cy="510778"/>
          </a:xfrm>
          <a:prstGeom prst="round2Diag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a-DK" sz="2400" b="1"/>
              <a:t>Efter</a:t>
            </a:r>
          </a:p>
        </p:txBody>
      </p:sp>
    </p:spTree>
    <p:extLst>
      <p:ext uri="{BB962C8B-B14F-4D97-AF65-F5344CB8AC3E}">
        <p14:creationId xmlns:p14="http://schemas.microsoft.com/office/powerpoint/2010/main" val="4193319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3C1843-19D3-1104-136B-1AA5E1CC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74" y="375151"/>
            <a:ext cx="2223837" cy="1335589"/>
          </a:xfrm>
        </p:spPr>
        <p:txBody>
          <a:bodyPr/>
          <a:lstStyle/>
          <a:p>
            <a:r>
              <a:rPr lang="da-DK"/>
              <a:t>Layoutet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E7B4A9E-F99C-E648-E34B-17EA7C18590B}"/>
              </a:ext>
            </a:extLst>
          </p:cNvPr>
          <p:cNvSpPr txBox="1"/>
          <p:nvPr/>
        </p:nvSpPr>
        <p:spPr>
          <a:xfrm>
            <a:off x="7413101" y="3707382"/>
            <a:ext cx="4355688" cy="29646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da-DK" sz="2800"/>
              <a:t>Brugertest</a:t>
            </a:r>
          </a:p>
          <a:p>
            <a:pPr marL="285750" indent="-285750">
              <a:buFont typeface="Arial"/>
              <a:buChar char="•"/>
            </a:pPr>
            <a:r>
              <a:rPr lang="da-DK" sz="2800"/>
              <a:t>Fokus punkter</a:t>
            </a:r>
          </a:p>
          <a:p>
            <a:pPr marL="285750" indent="-285750">
              <a:buFont typeface="Arial"/>
              <a:buChar char="•"/>
            </a:pPr>
            <a:r>
              <a:rPr lang="da-DK" sz="2800"/>
              <a:t>Farver</a:t>
            </a:r>
          </a:p>
          <a:p>
            <a:pPr marL="285750" indent="-285750">
              <a:buFont typeface="Arial"/>
              <a:buChar char="•"/>
            </a:pPr>
            <a:r>
              <a:rPr lang="da-DK" sz="2800"/>
              <a:t>Komponenter</a:t>
            </a:r>
          </a:p>
          <a:p>
            <a:pPr marL="285750" indent="-285750">
              <a:buFont typeface="Arial"/>
              <a:buChar char="•"/>
            </a:pPr>
            <a:r>
              <a:rPr lang="da-DK" sz="2800"/>
              <a:t>Indhold er struktureret</a:t>
            </a:r>
          </a:p>
          <a:p>
            <a:pPr marL="285750" indent="-285750">
              <a:buFont typeface="Arial"/>
              <a:buChar char="•"/>
            </a:pPr>
            <a:r>
              <a:rPr lang="da-DK" sz="2800"/>
              <a:t>Nemmere at finde rundt</a:t>
            </a:r>
          </a:p>
          <a:p>
            <a:pPr marL="285750" indent="-285750">
              <a:buFont typeface="Arial"/>
              <a:buChar char="•"/>
            </a:pPr>
            <a:endParaRPr lang="da-DK"/>
          </a:p>
        </p:txBody>
      </p:sp>
      <p:pic>
        <p:nvPicPr>
          <p:cNvPr id="9" name="Pladsholder til indhold 8" descr="Et billede, der indeholder tekst, træ, skærmbillede, hus&#10;&#10;Beskrivelsen er genereret automatisk">
            <a:extLst>
              <a:ext uri="{FF2B5EF4-FFF2-40B4-BE49-F238E27FC236}">
                <a16:creationId xmlns:a16="http://schemas.microsoft.com/office/drawing/2014/main" id="{59EF4370-AFEA-676F-1774-DEDA4275F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" y="3893910"/>
            <a:ext cx="6377751" cy="2968853"/>
          </a:xfrm>
        </p:spPr>
      </p:pic>
      <p:pic>
        <p:nvPicPr>
          <p:cNvPr id="10" name="Billede 9" descr="Et billede, der indeholder tekst, skærmbillede&#10;&#10;Beskrivelsen er genereret automatisk">
            <a:extLst>
              <a:ext uri="{FF2B5EF4-FFF2-40B4-BE49-F238E27FC236}">
                <a16:creationId xmlns:a16="http://schemas.microsoft.com/office/drawing/2014/main" id="{C6D86A13-64D7-7A7D-8E5E-AE05475EA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886" y="-5337"/>
            <a:ext cx="7228114" cy="3450557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720E1DE5-71AB-D402-7A2B-1FFA8B8943F2}"/>
              </a:ext>
            </a:extLst>
          </p:cNvPr>
          <p:cNvSpPr txBox="1"/>
          <p:nvPr/>
        </p:nvSpPr>
        <p:spPr>
          <a:xfrm>
            <a:off x="2847919" y="3801470"/>
            <a:ext cx="694920" cy="510778"/>
          </a:xfrm>
          <a:prstGeom prst="round2Diag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a-DK" sz="2400" b="1"/>
              <a:t>Før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29955EB2-8EF1-E8D0-7742-F588B005ED78}"/>
              </a:ext>
            </a:extLst>
          </p:cNvPr>
          <p:cNvSpPr txBox="1"/>
          <p:nvPr/>
        </p:nvSpPr>
        <p:spPr>
          <a:xfrm>
            <a:off x="4314595" y="772933"/>
            <a:ext cx="903291" cy="510778"/>
          </a:xfrm>
          <a:prstGeom prst="round2Diag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a-DK" sz="2400" b="1"/>
              <a:t>Efter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BD6D695-D632-F7F7-3467-9F15325BF91E}"/>
              </a:ext>
            </a:extLst>
          </p:cNvPr>
          <p:cNvSpPr/>
          <p:nvPr/>
        </p:nvSpPr>
        <p:spPr>
          <a:xfrm>
            <a:off x="157416" y="2479697"/>
            <a:ext cx="1265662" cy="1219855"/>
          </a:xfrm>
          <a:prstGeom prst="ellipse">
            <a:avLst/>
          </a:prstGeom>
          <a:solidFill>
            <a:srgbClr val="37A9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E19B7F-3D3D-6E61-61C8-5A6F42CC246E}"/>
              </a:ext>
            </a:extLst>
          </p:cNvPr>
          <p:cNvSpPr/>
          <p:nvPr/>
        </p:nvSpPr>
        <p:spPr>
          <a:xfrm>
            <a:off x="1069811" y="1948303"/>
            <a:ext cx="1777004" cy="1751250"/>
          </a:xfrm>
          <a:prstGeom prst="ellipse">
            <a:avLst/>
          </a:prstGeom>
          <a:solidFill>
            <a:srgbClr val="FFC4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D8C40B-EF78-75C9-BE9B-0F3D6A87FA58}"/>
              </a:ext>
            </a:extLst>
          </p:cNvPr>
          <p:cNvSpPr/>
          <p:nvPr/>
        </p:nvSpPr>
        <p:spPr>
          <a:xfrm>
            <a:off x="2162679" y="1186302"/>
            <a:ext cx="2508925" cy="2513250"/>
          </a:xfrm>
          <a:prstGeom prst="ellipse">
            <a:avLst/>
          </a:prstGeom>
          <a:solidFill>
            <a:srgbClr val="84E291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99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93901A-D1F3-9838-8F82-11ADDD3B5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Konklusion </a:t>
            </a:r>
          </a:p>
        </p:txBody>
      </p:sp>
      <p:sp>
        <p:nvSpPr>
          <p:cNvPr id="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2C9662B-DA88-ACBF-2FEA-BC69857D9C72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err="1"/>
              <a:t>Brugeroplevelsen</a:t>
            </a:r>
            <a:r>
              <a:rPr lang="en-US" sz="2200"/>
              <a:t> </a:t>
            </a:r>
            <a:r>
              <a:rPr lang="en-US" sz="2200" err="1"/>
              <a:t>blev</a:t>
            </a:r>
            <a:r>
              <a:rPr lang="en-US" sz="2200"/>
              <a:t> </a:t>
            </a:r>
            <a:r>
              <a:rPr lang="en-US" sz="2200" err="1"/>
              <a:t>bedre</a:t>
            </a:r>
            <a:r>
              <a:rPr lang="en-US" sz="2200"/>
              <a:t> </a:t>
            </a:r>
            <a:r>
              <a:rPr lang="en-US" sz="2200" err="1"/>
              <a:t>ved</a:t>
            </a:r>
            <a:r>
              <a:rPr lang="en-US" sz="2200"/>
              <a:t> et redesign.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err="1"/>
              <a:t>Testdeltagerne</a:t>
            </a:r>
            <a:r>
              <a:rPr lang="en-US" sz="2200"/>
              <a:t> </a:t>
            </a:r>
            <a:r>
              <a:rPr lang="en-US" sz="2200" err="1"/>
              <a:t>gav</a:t>
            </a:r>
            <a:r>
              <a:rPr lang="en-US" sz="2200"/>
              <a:t> </a:t>
            </a:r>
            <a:r>
              <a:rPr lang="en-US" sz="2200" err="1"/>
              <a:t>udtryk</a:t>
            </a:r>
            <a:r>
              <a:rPr lang="en-US" sz="2200"/>
              <a:t> for at de </a:t>
            </a:r>
            <a:r>
              <a:rPr lang="en-US" sz="2200" err="1"/>
              <a:t>følte</a:t>
            </a:r>
            <a:r>
              <a:rPr lang="en-US" sz="2200"/>
              <a:t> sig </a:t>
            </a:r>
            <a:r>
              <a:rPr lang="en-US" sz="2200" err="1"/>
              <a:t>godt</a:t>
            </a:r>
            <a:r>
              <a:rPr lang="en-US" sz="2200"/>
              <a:t> </a:t>
            </a:r>
            <a:r>
              <a:rPr lang="en-US" sz="2200" err="1"/>
              <a:t>introduceret</a:t>
            </a:r>
            <a:r>
              <a:rPr lang="en-US" sz="2200"/>
              <a:t> </a:t>
            </a:r>
            <a:r>
              <a:rPr lang="en-US" sz="2200" err="1"/>
              <a:t>til</a:t>
            </a:r>
            <a:r>
              <a:rPr lang="en-US" sz="2200"/>
              <a:t> </a:t>
            </a:r>
            <a:r>
              <a:rPr lang="en-US" sz="2200" err="1"/>
              <a:t>skolen</a:t>
            </a:r>
            <a:r>
              <a:rPr lang="en-US" sz="220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5" name="Billede 4" descr="Et billede, der indeholder skitse, clipart, tegning, Stregtegning&#10;&#10;Beskrivelsen er genereret automatisk">
            <a:extLst>
              <a:ext uri="{FF2B5EF4-FFF2-40B4-BE49-F238E27FC236}">
                <a16:creationId xmlns:a16="http://schemas.microsoft.com/office/drawing/2014/main" id="{90BD4052-7CEB-38D7-71EA-604C95E151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98" r="1170" b="-1"/>
          <a:stretch/>
        </p:blipFill>
        <p:spPr>
          <a:xfrm>
            <a:off x="5311702" y="10"/>
            <a:ext cx="6878775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24552C3-A30F-FD6B-1B82-D4FEF4C0C5CA}"/>
              </a:ext>
            </a:extLst>
          </p:cNvPr>
          <p:cNvSpPr/>
          <p:nvPr/>
        </p:nvSpPr>
        <p:spPr>
          <a:xfrm>
            <a:off x="-598622" y="5809517"/>
            <a:ext cx="1777004" cy="1751250"/>
          </a:xfrm>
          <a:prstGeom prst="ellipse">
            <a:avLst/>
          </a:prstGeom>
          <a:solidFill>
            <a:srgbClr val="F27ED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62252E8-8649-4FC7-E5D5-0C8A8E264547}"/>
              </a:ext>
            </a:extLst>
          </p:cNvPr>
          <p:cNvSpPr/>
          <p:nvPr/>
        </p:nvSpPr>
        <p:spPr>
          <a:xfrm>
            <a:off x="5309316" y="-3849"/>
            <a:ext cx="1777004" cy="1751250"/>
          </a:xfrm>
          <a:prstGeom prst="ellipse">
            <a:avLst/>
          </a:prstGeom>
          <a:solidFill>
            <a:srgbClr val="FFC4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69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9" baseType="lpstr">
      <vt:lpstr>office theme</vt:lpstr>
      <vt:lpstr>Næsby Skole Redesign af hjemmeside</vt:lpstr>
      <vt:lpstr>Introduktion</vt:lpstr>
      <vt:lpstr>Formålet med et redesign </vt:lpstr>
      <vt:lpstr>Proces</vt:lpstr>
      <vt:lpstr>Farver/Visuelle elementer</vt:lpstr>
      <vt:lpstr>Navigation/Menu</vt:lpstr>
      <vt:lpstr>Layoutet</vt:lpstr>
      <vt:lpstr>Konklusion 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</cp:revision>
  <dcterms:created xsi:type="dcterms:W3CDTF">2024-10-07T07:17:35Z</dcterms:created>
  <dcterms:modified xsi:type="dcterms:W3CDTF">2024-10-18T12:52:35Z</dcterms:modified>
</cp:coreProperties>
</file>